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E063CAB-F95A-114F-AD5A-A45AE75882A9}" type="datetimeFigureOut">
              <a:rPr lang="en-US" smtClean="0"/>
              <a:pPr/>
              <a:t>10/9/18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1F2935-D73D-BD4A-806E-4A1E312608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063CAB-F95A-114F-AD5A-A45AE75882A9}" type="datetimeFigureOut">
              <a:rPr lang="en-US" smtClean="0"/>
              <a:pPr/>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063CAB-F95A-114F-AD5A-A45AE75882A9}" type="datetimeFigureOut">
              <a:rPr lang="en-US" smtClean="0"/>
              <a:pPr/>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063CAB-F95A-114F-AD5A-A45AE75882A9}" type="datetimeFigureOut">
              <a:rPr lang="en-US" smtClean="0"/>
              <a:pPr/>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E063CAB-F95A-114F-AD5A-A45AE75882A9}" type="datetimeFigureOut">
              <a:rPr lang="en-US" smtClean="0"/>
              <a:pPr/>
              <a:t>10/9/18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1F2935-D73D-BD4A-806E-4A1E312608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063CAB-F95A-114F-AD5A-A45AE75882A9}" type="datetimeFigureOut">
              <a:rPr lang="en-US" smtClean="0"/>
              <a:pPr/>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E063CAB-F95A-114F-AD5A-A45AE75882A9}" type="datetimeFigureOut">
              <a:rPr lang="en-US" smtClean="0"/>
              <a:pPr/>
              <a:t>10/9/18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063CAB-F95A-114F-AD5A-A45AE75882A9}" type="datetimeFigureOut">
              <a:rPr lang="en-US" smtClean="0"/>
              <a:pPr/>
              <a:t>10/9/18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063CAB-F95A-114F-AD5A-A45AE75882A9}" type="datetimeFigureOut">
              <a:rPr lang="en-US" smtClean="0"/>
              <a:pPr/>
              <a:t>10/9/18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063CAB-F95A-114F-AD5A-A45AE75882A9}" type="datetimeFigureOut">
              <a:rPr lang="en-US" smtClean="0"/>
              <a:pPr/>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1F2935-D73D-BD4A-806E-4A1E3126080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E063CAB-F95A-114F-AD5A-A45AE75882A9}" type="datetimeFigureOut">
              <a:rPr lang="en-US" smtClean="0"/>
              <a:pPr/>
              <a:t>10/9/18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1F2935-D73D-BD4A-806E-4A1E3126080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063CAB-F95A-114F-AD5A-A45AE75882A9}" type="datetimeFigureOut">
              <a:rPr lang="en-US" smtClean="0"/>
              <a:pPr/>
              <a:t>10/9/18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1F2935-D73D-BD4A-806E-4A1E3126080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df"/><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517" y="1517923"/>
            <a:ext cx="7068664" cy="1828800"/>
          </a:xfrm>
        </p:spPr>
        <p:txBody>
          <a:bodyPr/>
          <a:lstStyle/>
          <a:p>
            <a:pPr algn="ctr"/>
            <a:r>
              <a:rPr lang="en-US" dirty="0" smtClean="0"/>
              <a:t>Safety Sign Postings</a:t>
            </a:r>
            <a:br>
              <a:rPr lang="en-US" dirty="0" smtClean="0"/>
            </a:br>
            <a:r>
              <a:rPr lang="en-US" sz="4000" dirty="0" smtClean="0"/>
              <a:t>in the Chemistry Dep’t</a:t>
            </a:r>
            <a:endParaRPr lang="en-US" sz="4000" dirty="0"/>
          </a:p>
        </p:txBody>
      </p:sp>
      <p:sp>
        <p:nvSpPr>
          <p:cNvPr id="3" name="Subtitle 2"/>
          <p:cNvSpPr>
            <a:spLocks noGrp="1"/>
          </p:cNvSpPr>
          <p:nvPr>
            <p:ph type="subTitle" idx="1"/>
          </p:nvPr>
        </p:nvSpPr>
        <p:spPr>
          <a:xfrm>
            <a:off x="4913264" y="4366499"/>
            <a:ext cx="3280156" cy="1752600"/>
          </a:xfrm>
        </p:spPr>
        <p:txBody>
          <a:bodyPr/>
          <a:lstStyle/>
          <a:p>
            <a:r>
              <a:rPr lang="en-US" dirty="0" smtClean="0"/>
              <a:t>October 3, 2018</a:t>
            </a:r>
          </a:p>
          <a:p>
            <a:r>
              <a:rPr lang="en-US" dirty="0" smtClean="0"/>
              <a:t>Paul Bower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692119" y="1520395"/>
            <a:ext cx="7567725" cy="2677656"/>
          </a:xfrm>
          <a:prstGeom prst="rect">
            <a:avLst/>
          </a:prstGeom>
          <a:noFill/>
        </p:spPr>
        <p:txBody>
          <a:bodyPr wrap="square" rtlCol="0">
            <a:spAutoFit/>
          </a:bodyPr>
          <a:lstStyle/>
          <a:p>
            <a:r>
              <a:rPr lang="en-US" sz="2400" b="1" u="sng" dirty="0" smtClean="0"/>
              <a:t>Non-Exit Doors</a:t>
            </a:r>
          </a:p>
          <a:p>
            <a:endParaRPr lang="en-US" sz="2400" dirty="0" smtClean="0"/>
          </a:p>
          <a:p>
            <a:r>
              <a:rPr lang="en-US" sz="2400" dirty="0" smtClean="0"/>
              <a:t>Must be posted on any door that leads to a dead-end.</a:t>
            </a:r>
          </a:p>
          <a:p>
            <a:endParaRPr lang="en-US" sz="2400" dirty="0" smtClean="0"/>
          </a:p>
          <a:p>
            <a:r>
              <a:rPr lang="en-US" sz="2400" dirty="0" smtClean="0"/>
              <a:t>Its </a:t>
            </a:r>
            <a:r>
              <a:rPr lang="en-US" sz="2400" dirty="0" smtClean="0"/>
              <a:t>purpose is to let people </a:t>
            </a:r>
            <a:r>
              <a:rPr lang="en-US" sz="2400" dirty="0" smtClean="0"/>
              <a:t>know, </a:t>
            </a:r>
            <a:r>
              <a:rPr lang="en-US" sz="2400" dirty="0" smtClean="0"/>
              <a:t>in an </a:t>
            </a:r>
            <a:r>
              <a:rPr lang="en-US" sz="2400" dirty="0" smtClean="0"/>
              <a:t>emergency, </a:t>
            </a:r>
            <a:r>
              <a:rPr lang="en-US" sz="2400" dirty="0" smtClean="0"/>
              <a:t>that this door does not allow you to get to a hallway to exit the building.</a:t>
            </a:r>
          </a:p>
        </p:txBody>
      </p:sp>
      <p:pic>
        <p:nvPicPr>
          <p:cNvPr id="6" name="Picture 5" descr="Non-exit door.png"/>
          <p:cNvPicPr>
            <a:picLocks noChangeAspect="1"/>
          </p:cNvPicPr>
          <p:nvPr/>
        </p:nvPicPr>
        <p:blipFill>
          <a:blip r:embed="rId2"/>
          <a:stretch>
            <a:fillRect/>
          </a:stretch>
        </p:blipFill>
        <p:spPr>
          <a:xfrm>
            <a:off x="1526691" y="4897803"/>
            <a:ext cx="5685609" cy="96776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517" y="3659454"/>
            <a:ext cx="7068664" cy="1828800"/>
          </a:xfrm>
        </p:spPr>
        <p:txBody>
          <a:bodyPr>
            <a:normAutofit fontScale="90000"/>
          </a:bodyPr>
          <a:lstStyle/>
          <a:p>
            <a:pPr algn="l"/>
            <a:r>
              <a:rPr lang="en-US" u="sng" dirty="0" smtClean="0">
                <a:solidFill>
                  <a:schemeClr val="tx1"/>
                </a:solidFill>
                <a:effectLst/>
              </a:rPr>
              <a:t>Safety Sign Postings</a:t>
            </a:r>
            <a:r>
              <a:rPr lang="en-US" dirty="0" smtClean="0">
                <a:solidFill>
                  <a:schemeClr val="tx1"/>
                </a:solidFill>
                <a:effectLst/>
              </a:rPr>
              <a:t/>
            </a:r>
            <a:br>
              <a:rPr lang="en-US" dirty="0" smtClean="0">
                <a:solidFill>
                  <a:schemeClr val="tx1"/>
                </a:solidFill>
                <a:effectLst/>
              </a:rPr>
            </a:br>
            <a:r>
              <a:rPr lang="en-US" sz="4000" dirty="0" smtClean="0">
                <a:solidFill>
                  <a:schemeClr val="tx1"/>
                </a:solidFill>
                <a:effectLst/>
              </a:rPr>
              <a:t/>
            </a:r>
            <a:br>
              <a:rPr lang="en-US" sz="4000" dirty="0" smtClean="0">
                <a:solidFill>
                  <a:schemeClr val="tx1"/>
                </a:solidFill>
                <a:effectLst/>
              </a:rPr>
            </a:br>
            <a:r>
              <a:rPr lang="en-US" sz="4000" dirty="0" smtClean="0">
                <a:solidFill>
                  <a:schemeClr val="tx1"/>
                </a:solidFill>
                <a:effectLst/>
              </a:rPr>
              <a:t>Room Rules</a:t>
            </a:r>
            <a:br>
              <a:rPr lang="en-US" sz="4000" dirty="0" smtClean="0">
                <a:solidFill>
                  <a:schemeClr val="tx1"/>
                </a:solidFill>
                <a:effectLst/>
              </a:rPr>
            </a:br>
            <a:r>
              <a:rPr lang="en-US" sz="4000" dirty="0" smtClean="0">
                <a:solidFill>
                  <a:schemeClr val="tx1"/>
                </a:solidFill>
                <a:effectLst/>
              </a:rPr>
              <a:t>Hazard Assessments</a:t>
            </a:r>
            <a:br>
              <a:rPr lang="en-US" sz="4000" dirty="0" smtClean="0">
                <a:solidFill>
                  <a:schemeClr val="tx1"/>
                </a:solidFill>
                <a:effectLst/>
              </a:rPr>
            </a:br>
            <a:r>
              <a:rPr lang="en-US" sz="4000" dirty="0" smtClean="0">
                <a:solidFill>
                  <a:schemeClr val="tx1"/>
                </a:solidFill>
                <a:effectLst/>
              </a:rPr>
              <a:t>24 Hour Emergency Contact</a:t>
            </a:r>
            <a:br>
              <a:rPr lang="en-US" sz="4000" dirty="0" smtClean="0">
                <a:solidFill>
                  <a:schemeClr val="tx1"/>
                </a:solidFill>
                <a:effectLst/>
              </a:rPr>
            </a:br>
            <a:r>
              <a:rPr lang="en-US" sz="4000" dirty="0" smtClean="0">
                <a:solidFill>
                  <a:schemeClr val="tx1"/>
                </a:solidFill>
                <a:effectLst/>
              </a:rPr>
              <a:t>Emergency Assembly Areas (EAA)</a:t>
            </a:r>
            <a:br>
              <a:rPr lang="en-US" sz="4000" dirty="0" smtClean="0">
                <a:solidFill>
                  <a:schemeClr val="tx1"/>
                </a:solidFill>
                <a:effectLst/>
              </a:rPr>
            </a:br>
            <a:r>
              <a:rPr lang="en-US" sz="4000" dirty="0" smtClean="0">
                <a:solidFill>
                  <a:schemeClr val="tx1"/>
                </a:solidFill>
                <a:effectLst/>
              </a:rPr>
              <a:t>Non-Exit door</a:t>
            </a:r>
            <a:endParaRPr lang="en-US" sz="4000" dirty="0">
              <a:solidFill>
                <a:schemeClr val="tx1"/>
              </a:soli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517" y="210754"/>
            <a:ext cx="7068664" cy="1828800"/>
          </a:xfrm>
        </p:spPr>
        <p:txBody>
          <a:bodyPr>
            <a:normAutofit/>
          </a:bodyPr>
          <a:lstStyle/>
          <a:p>
            <a:pPr algn="l"/>
            <a:r>
              <a:rPr lang="en-US" u="sng" dirty="0" smtClean="0">
                <a:solidFill>
                  <a:schemeClr val="tx1"/>
                </a:solidFill>
                <a:effectLst/>
              </a:rPr>
              <a:t>Room Rules</a:t>
            </a:r>
            <a:endParaRPr lang="en-US" sz="4000" dirty="0">
              <a:solidFill>
                <a:schemeClr val="tx1"/>
              </a:solidFill>
              <a:effectLst/>
            </a:endParaRPr>
          </a:p>
        </p:txBody>
      </p:sp>
      <p:sp>
        <p:nvSpPr>
          <p:cNvPr id="4" name="TextBox 3"/>
          <p:cNvSpPr txBox="1"/>
          <p:nvPr/>
        </p:nvSpPr>
        <p:spPr>
          <a:xfrm>
            <a:off x="806517" y="2572910"/>
            <a:ext cx="7443779" cy="3693319"/>
          </a:xfrm>
          <a:prstGeom prst="rect">
            <a:avLst/>
          </a:prstGeom>
          <a:noFill/>
        </p:spPr>
        <p:txBody>
          <a:bodyPr wrap="square" rtlCol="0">
            <a:spAutoFit/>
          </a:bodyPr>
          <a:lstStyle/>
          <a:p>
            <a:r>
              <a:rPr lang="en-US" dirty="0" smtClean="0"/>
              <a:t>The “</a:t>
            </a:r>
            <a:r>
              <a:rPr lang="en-US" dirty="0"/>
              <a:t>Room Rules” poster</a:t>
            </a:r>
            <a:r>
              <a:rPr lang="en-US" dirty="0" smtClean="0"/>
              <a:t> is required, and focuses </a:t>
            </a:r>
            <a:r>
              <a:rPr lang="en-US" dirty="0"/>
              <a:t>on protective wear, solitary work with hazardous materials or operations, and eating/drinking in the work area.  These two issues constitute a fraction of general safety concerns, but are regarded as a primary focus in buildings where laboratory work with chemical, biological, and radiological hazards is ubiquitous.  </a:t>
            </a:r>
          </a:p>
          <a:p>
            <a:r>
              <a:rPr lang="en-US" dirty="0"/>
              <a:t> </a:t>
            </a:r>
          </a:p>
          <a:p>
            <a:r>
              <a:rPr lang="en-US" dirty="0"/>
              <a:t>	At least one Room Rules poster</a:t>
            </a:r>
            <a:r>
              <a:rPr lang="en-US" dirty="0" smtClean="0"/>
              <a:t> is </a:t>
            </a:r>
            <a:r>
              <a:rPr lang="en-US" dirty="0"/>
              <a:t>to be placed visibly in every appropriate room -- labs, shops, e.g., and any location where likely activities would indicate that such requirements are </a:t>
            </a:r>
            <a:r>
              <a:rPr lang="en-US" dirty="0" smtClean="0"/>
              <a:t>warranted</a:t>
            </a:r>
            <a:r>
              <a:rPr lang="en-US" dirty="0" smtClean="0"/>
              <a:t>.</a:t>
            </a:r>
          </a:p>
          <a:p>
            <a:endParaRPr lang="en-US" dirty="0" smtClean="0"/>
          </a:p>
          <a:p>
            <a:r>
              <a:rPr lang="en-US" dirty="0" smtClean="0"/>
              <a:t>	It serves as a “</a:t>
            </a:r>
            <a:r>
              <a:rPr lang="en-US" i="1" dirty="0" smtClean="0"/>
              <a:t>What do I need to be wearing and be aware of before entering this room</a:t>
            </a:r>
            <a:r>
              <a:rPr lang="en-US" dirty="0" smtClean="0"/>
              <a:t>” notice.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Room Rules.png"/>
          <p:cNvPicPr>
            <a:picLocks noChangeAspect="1"/>
          </p:cNvPicPr>
          <p:nvPr/>
        </p:nvPicPr>
        <p:blipFill>
          <a:blip r:embed="rId2"/>
          <a:stretch>
            <a:fillRect/>
          </a:stretch>
        </p:blipFill>
        <p:spPr>
          <a:xfrm>
            <a:off x="2959458" y="409668"/>
            <a:ext cx="4849756" cy="6265235"/>
          </a:xfrm>
          <a:prstGeom prst="rect">
            <a:avLst/>
          </a:prstGeom>
        </p:spPr>
      </p:pic>
      <p:sp>
        <p:nvSpPr>
          <p:cNvPr id="3" name="TextBox 2"/>
          <p:cNvSpPr txBox="1"/>
          <p:nvPr/>
        </p:nvSpPr>
        <p:spPr>
          <a:xfrm>
            <a:off x="1030892" y="1547239"/>
            <a:ext cx="1518364" cy="646331"/>
          </a:xfrm>
          <a:prstGeom prst="rect">
            <a:avLst/>
          </a:prstGeom>
          <a:noFill/>
        </p:spPr>
        <p:txBody>
          <a:bodyPr wrap="none" rtlCol="0">
            <a:spAutoFit/>
          </a:bodyPr>
          <a:lstStyle/>
          <a:p>
            <a:r>
              <a:rPr lang="en-US" b="1" dirty="0" smtClean="0"/>
              <a:t>Room Rules </a:t>
            </a:r>
          </a:p>
          <a:p>
            <a:r>
              <a:rPr lang="en-US" dirty="0" smtClean="0"/>
              <a:t>Example: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Room Rules 2018.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983326" y="764522"/>
            <a:ext cx="5299076" cy="6858000"/>
          </a:xfrm>
          <a:prstGeom prst="rect">
            <a:avLst/>
          </a:prstGeom>
        </p:spPr>
      </p:pic>
      <p:sp>
        <p:nvSpPr>
          <p:cNvPr id="3" name="TextBox 2"/>
          <p:cNvSpPr txBox="1"/>
          <p:nvPr/>
        </p:nvSpPr>
        <p:spPr>
          <a:xfrm>
            <a:off x="1030892" y="500618"/>
            <a:ext cx="1518364" cy="646331"/>
          </a:xfrm>
          <a:prstGeom prst="rect">
            <a:avLst/>
          </a:prstGeom>
          <a:noFill/>
        </p:spPr>
        <p:txBody>
          <a:bodyPr wrap="none" rtlCol="0">
            <a:spAutoFit/>
          </a:bodyPr>
          <a:lstStyle/>
          <a:p>
            <a:r>
              <a:rPr lang="en-US" b="1" dirty="0" smtClean="0"/>
              <a:t>Room Rules </a:t>
            </a:r>
          </a:p>
          <a:p>
            <a:r>
              <a:rPr lang="en-US" dirty="0" smtClean="0"/>
              <a:t>Example 2</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extBox 2"/>
          <p:cNvSpPr txBox="1"/>
          <p:nvPr/>
        </p:nvSpPr>
        <p:spPr>
          <a:xfrm>
            <a:off x="741624" y="874095"/>
            <a:ext cx="5407851" cy="830997"/>
          </a:xfrm>
          <a:prstGeom prst="rect">
            <a:avLst/>
          </a:prstGeom>
          <a:noFill/>
        </p:spPr>
        <p:txBody>
          <a:bodyPr wrap="none" rtlCol="0">
            <a:spAutoFit/>
          </a:bodyPr>
          <a:lstStyle/>
          <a:p>
            <a:r>
              <a:rPr lang="en-US" sz="4800" u="sng" dirty="0" smtClean="0"/>
              <a:t>Hazard Assessment</a:t>
            </a:r>
          </a:p>
        </p:txBody>
      </p:sp>
      <p:sp>
        <p:nvSpPr>
          <p:cNvPr id="4" name="TextBox 3"/>
          <p:cNvSpPr txBox="1"/>
          <p:nvPr/>
        </p:nvSpPr>
        <p:spPr>
          <a:xfrm>
            <a:off x="741624" y="2163704"/>
            <a:ext cx="7659191" cy="2862323"/>
          </a:xfrm>
          <a:prstGeom prst="rect">
            <a:avLst/>
          </a:prstGeom>
          <a:noFill/>
        </p:spPr>
        <p:txBody>
          <a:bodyPr wrap="square" rtlCol="0">
            <a:spAutoFit/>
          </a:bodyPr>
          <a:lstStyle/>
          <a:p>
            <a:r>
              <a:rPr lang="en-US" dirty="0"/>
              <a:t>"Hazard assessment" is the process (required by law) of identifying the hazards associated with defined task, prescribing personal protective equipment and other relevant protection measures which must be employed to reduce the risk from the hazards.  "Certification of Hazard Assessment" is a written document</a:t>
            </a:r>
            <a:r>
              <a:rPr lang="en-US" dirty="0" smtClean="0"/>
              <a:t> detailing </a:t>
            </a:r>
            <a:r>
              <a:rPr lang="en-US" dirty="0"/>
              <a:t>the hazard </a:t>
            </a:r>
            <a:r>
              <a:rPr lang="en-US" dirty="0" err="1"/>
              <a:t>assessment(s</a:t>
            </a:r>
            <a:r>
              <a:rPr lang="en-US" dirty="0"/>
              <a:t>) for (a) particular </a:t>
            </a:r>
            <a:r>
              <a:rPr lang="en-US" dirty="0" err="1"/>
              <a:t>task(s</a:t>
            </a:r>
            <a:r>
              <a:rPr lang="en-US" dirty="0"/>
              <a:t>).  The </a:t>
            </a:r>
            <a:r>
              <a:rPr lang="en-US" u="sng" dirty="0"/>
              <a:t>supervisor</a:t>
            </a:r>
            <a:r>
              <a:rPr lang="en-US" dirty="0"/>
              <a:t> is responsible for ensuring that hazard assessments are performed and the </a:t>
            </a:r>
            <a:r>
              <a:rPr lang="en-US" dirty="0" err="1"/>
              <a:t>certification(s</a:t>
            </a:r>
            <a:r>
              <a:rPr lang="en-US" dirty="0"/>
              <a:t>) written and </a:t>
            </a:r>
            <a:r>
              <a:rPr lang="en-US" dirty="0" smtClean="0"/>
              <a:t>posted.</a:t>
            </a:r>
          </a:p>
          <a:p>
            <a:endParaRPr lang="en-US" dirty="0" smtClean="0"/>
          </a:p>
          <a:p>
            <a:r>
              <a:rPr lang="en-US" dirty="0" smtClean="0"/>
              <a:t>It must be modified to meet the specific hazards of your work area.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5" name="Picture 4" descr="HazAssessment.png"/>
          <p:cNvPicPr>
            <a:picLocks noChangeAspect="1"/>
          </p:cNvPicPr>
          <p:nvPr/>
        </p:nvPicPr>
        <p:blipFill>
          <a:blip r:embed="rId2"/>
          <a:stretch>
            <a:fillRect/>
          </a:stretch>
        </p:blipFill>
        <p:spPr>
          <a:xfrm>
            <a:off x="380083" y="1330663"/>
            <a:ext cx="4209392" cy="5434720"/>
          </a:xfrm>
          <a:prstGeom prst="rect">
            <a:avLst/>
          </a:prstGeom>
        </p:spPr>
      </p:pic>
      <p:pic>
        <p:nvPicPr>
          <p:cNvPr id="6" name="Picture 5" descr="HazAssessment2.png"/>
          <p:cNvPicPr>
            <a:picLocks noChangeAspect="1"/>
          </p:cNvPicPr>
          <p:nvPr/>
        </p:nvPicPr>
        <p:blipFill>
          <a:blip r:embed="rId3"/>
          <a:stretch>
            <a:fillRect/>
          </a:stretch>
        </p:blipFill>
        <p:spPr>
          <a:xfrm>
            <a:off x="4718584" y="1338910"/>
            <a:ext cx="4196277" cy="4291648"/>
          </a:xfrm>
          <a:prstGeom prst="rect">
            <a:avLst/>
          </a:prstGeom>
        </p:spPr>
      </p:pic>
      <p:sp>
        <p:nvSpPr>
          <p:cNvPr id="4" name="TextBox 3"/>
          <p:cNvSpPr txBox="1"/>
          <p:nvPr/>
        </p:nvSpPr>
        <p:spPr>
          <a:xfrm>
            <a:off x="783477" y="664724"/>
            <a:ext cx="7866256" cy="338554"/>
          </a:xfrm>
          <a:prstGeom prst="rect">
            <a:avLst/>
          </a:prstGeom>
          <a:noFill/>
        </p:spPr>
        <p:txBody>
          <a:bodyPr wrap="none" rtlCol="0">
            <a:spAutoFit/>
          </a:bodyPr>
          <a:lstStyle/>
          <a:p>
            <a:r>
              <a:rPr lang="en-US" sz="1600" dirty="0" smtClean="0"/>
              <a:t>The complete Hazard Assessment form.  Remove items from this that are not required.</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923878" y="1147703"/>
            <a:ext cx="6893678" cy="2708907"/>
          </a:xfrm>
          <a:prstGeom prst="rect">
            <a:avLst/>
          </a:prstGeom>
          <a:noFill/>
        </p:spPr>
        <p:txBody>
          <a:bodyPr wrap="square" rtlCol="0">
            <a:spAutoFit/>
          </a:bodyPr>
          <a:lstStyle/>
          <a:p>
            <a:r>
              <a:rPr lang="en-US" sz="2400" b="1" u="sng" dirty="0" smtClean="0"/>
              <a:t>24 Hour Emergency Contact Sign</a:t>
            </a:r>
          </a:p>
          <a:p>
            <a:endParaRPr lang="en-US" sz="2400" dirty="0" smtClean="0"/>
          </a:p>
          <a:p>
            <a:r>
              <a:rPr lang="en-US" sz="2400" dirty="0" smtClean="0"/>
              <a:t>Must be posted on Outside of Door leading to labs.</a:t>
            </a:r>
          </a:p>
          <a:p>
            <a:endParaRPr lang="en-US" sz="2400" dirty="0" smtClean="0"/>
          </a:p>
          <a:p>
            <a:r>
              <a:rPr lang="en-US" sz="2400" dirty="0" smtClean="0"/>
              <a:t>With Cell Phones, you should also include the </a:t>
            </a:r>
            <a:r>
              <a:rPr lang="en-US" sz="2400" i="1" dirty="0" smtClean="0"/>
              <a:t>area code </a:t>
            </a:r>
            <a:r>
              <a:rPr lang="en-US" sz="2400" dirty="0" smtClean="0"/>
              <a:t>on phone numbers.</a:t>
            </a:r>
            <a:endParaRPr lang="en-US" sz="2400" dirty="0"/>
          </a:p>
        </p:txBody>
      </p:sp>
      <p:pic>
        <p:nvPicPr>
          <p:cNvPr id="7" name="Picture 6" descr="24hour emergency#.png"/>
          <p:cNvPicPr>
            <a:picLocks noChangeAspect="1"/>
          </p:cNvPicPr>
          <p:nvPr/>
        </p:nvPicPr>
        <p:blipFill>
          <a:blip r:embed="rId2"/>
          <a:stretch>
            <a:fillRect/>
          </a:stretch>
        </p:blipFill>
        <p:spPr>
          <a:xfrm>
            <a:off x="1500545" y="4279945"/>
            <a:ext cx="5629636" cy="219779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xtBox 3"/>
          <p:cNvSpPr txBox="1"/>
          <p:nvPr/>
        </p:nvSpPr>
        <p:spPr>
          <a:xfrm>
            <a:off x="386199" y="1520395"/>
            <a:ext cx="5036931" cy="3416320"/>
          </a:xfrm>
          <a:prstGeom prst="rect">
            <a:avLst/>
          </a:prstGeom>
          <a:noFill/>
        </p:spPr>
        <p:txBody>
          <a:bodyPr wrap="square" rtlCol="0">
            <a:spAutoFit/>
          </a:bodyPr>
          <a:lstStyle/>
          <a:p>
            <a:r>
              <a:rPr lang="en-US" sz="2400" b="1" u="sng" dirty="0" smtClean="0"/>
              <a:t>Emergency Assembly Areas (EAA)</a:t>
            </a:r>
          </a:p>
          <a:p>
            <a:endParaRPr lang="en-US" sz="2400" dirty="0" smtClean="0"/>
          </a:p>
          <a:p>
            <a:r>
              <a:rPr lang="en-US" sz="2400" dirty="0" smtClean="0"/>
              <a:t>Must be posted on Inside of Door leading to hallways.</a:t>
            </a:r>
          </a:p>
          <a:p>
            <a:endParaRPr lang="en-US" sz="2400" dirty="0" smtClean="0"/>
          </a:p>
          <a:p>
            <a:r>
              <a:rPr lang="en-US" sz="2400" dirty="0" smtClean="0"/>
              <a:t>Show a map of building in your area.</a:t>
            </a:r>
          </a:p>
          <a:p>
            <a:endParaRPr lang="en-US" sz="2400" dirty="0" smtClean="0"/>
          </a:p>
          <a:p>
            <a:r>
              <a:rPr lang="en-US" sz="2400" dirty="0" smtClean="0"/>
              <a:t>Show the path that students should take, and where they should go to.</a:t>
            </a:r>
            <a:endParaRPr lang="en-US" sz="2400" dirty="0"/>
          </a:p>
        </p:txBody>
      </p:sp>
      <p:pic>
        <p:nvPicPr>
          <p:cNvPr id="5" name="Picture 4" descr="EEA Door Map.png"/>
          <p:cNvPicPr>
            <a:picLocks noChangeAspect="1"/>
          </p:cNvPicPr>
          <p:nvPr/>
        </p:nvPicPr>
        <p:blipFill>
          <a:blip r:embed="rId2"/>
          <a:stretch>
            <a:fillRect/>
          </a:stretch>
        </p:blipFill>
        <p:spPr>
          <a:xfrm>
            <a:off x="5710510" y="1520395"/>
            <a:ext cx="3317998" cy="429154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37</TotalTime>
  <Words>421</Words>
  <Application>Microsoft Macintosh PowerPoint</Application>
  <PresentationFormat>On-screen Show (4:3)</PresentationFormat>
  <Paragraphs>36</Paragraphs>
  <Slides>10</Slides>
  <Notes>0</Notes>
  <HiddenSlides>0</HiddenSlides>
  <MMClips>0</MMClips>
  <ScaleCrop>false</ScaleCrop>
  <HeadingPairs>
    <vt:vector size="4" baseType="variant">
      <vt:variant>
        <vt:lpstr>Design Template</vt:lpstr>
      </vt:variant>
      <vt:variant>
        <vt:i4>1</vt:i4>
      </vt:variant>
      <vt:variant>
        <vt:lpstr>Slide Titles</vt:lpstr>
      </vt:variant>
      <vt:variant>
        <vt:i4>10</vt:i4>
      </vt:variant>
    </vt:vector>
  </HeadingPairs>
  <TitlesOfParts>
    <vt:vector size="11" baseType="lpstr">
      <vt:lpstr>Flow</vt:lpstr>
      <vt:lpstr>Safety Sign Postings in the Chemistry Dep’t</vt:lpstr>
      <vt:lpstr>Safety Sign Postings  Room Rules Hazard Assessments 24 Hour Emergency Contact Emergency Assembly Areas (EAA) Non-Exit door</vt:lpstr>
      <vt:lpstr>Room Rules</vt:lpstr>
      <vt:lpstr>Slide 4</vt:lpstr>
      <vt:lpstr>Slide 5</vt:lpstr>
      <vt:lpstr>Slide 6</vt:lpstr>
      <vt:lpstr>Slide 7</vt:lpstr>
      <vt:lpstr>Slide 8</vt:lpstr>
      <vt:lpstr>Slide 9</vt:lpstr>
      <vt:lpstr>Slide 10</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Sign Postings in the Chemistry Dep’t</dc:title>
  <dc:creator>Paul Bower</dc:creator>
  <cp:lastModifiedBy>Paul Bower</cp:lastModifiedBy>
  <cp:revision>3</cp:revision>
  <dcterms:created xsi:type="dcterms:W3CDTF">2018-10-09T16:10:07Z</dcterms:created>
  <dcterms:modified xsi:type="dcterms:W3CDTF">2018-10-09T16:17:52Z</dcterms:modified>
</cp:coreProperties>
</file>